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872C7-DE4C-4B80-AC78-AB51432DCC18}" type="datetimeFigureOut">
              <a:rPr lang="es-US" smtClean="0"/>
              <a:t>5/31/2021</a:t>
            </a:fld>
            <a:endParaRPr lang="es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7F79A-44D9-40F3-9BCB-32EC8B2CEE4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4365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In 1874 a member of the New York State Prison Board noticed that six members of the same family were incarcerated at the same time. The board did some research, looking back a few generations to try to find the original couple who initiated this tragic family legacy.</a:t>
            </a:r>
          </a:p>
          <a:p>
            <a:endParaRPr lang="en-US" dirty="0"/>
          </a:p>
          <a:p>
            <a:r>
              <a:rPr lang="en-US" dirty="0"/>
              <a:t>They traced the family line back to an ancestor born in 1720, a man considered lazy and godless with a reputation as the town troublemaker. He was also an alcoholic and viewed as having low moral character. To make matters worse, he married a woman who was much like himself, and together they had six daughters and two 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3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2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7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E4BD-E3F8-41F4-B262-5996281C7BA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2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B735A3-4D3A-4943-A34C-A27E7954D209}" type="datetimeFigureOut">
              <a:rPr lang="es-CR"/>
              <a:pPr/>
              <a:t>31/5/2021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5DA775-405B-4D5D-BC0F-5A18485783C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04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4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2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5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5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6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5A3-4D3A-4943-A34C-A27E7954D209}" type="datetimeFigureOut">
              <a:rPr lang="en-US" smtClean="0">
                <a:solidFill>
                  <a:srgbClr val="F4E7ED"/>
                </a:solidFill>
              </a:rPr>
              <a:pPr/>
              <a:t>5/31/2021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A775-405B-4D5D-BC0F-5A18485783C4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6133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fld id="{B8B735A3-4D3A-4943-A34C-A27E7954D209}" type="datetimeFigureOut">
              <a:rPr lang="en-US" smtClean="0">
                <a:solidFill>
                  <a:srgbClr val="B13F9A"/>
                </a:solidFill>
              </a:rPr>
              <a:pPr/>
              <a:t>5/31/2021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4D5DA775-405B-4D5D-BC0F-5A18485783C4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0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31" y="902857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800100"/>
            <a:ext cx="4898726" cy="508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dirty="0">
                <a:solidFill>
                  <a:prstClr val="white"/>
                </a:solidFill>
              </a:rPr>
              <a:t>1720, a man considered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  <a:r>
              <a:rPr lang="en-US" sz="2325" dirty="0">
                <a:solidFill>
                  <a:prstClr val="white"/>
                </a:solidFill>
              </a:rPr>
              <a:t>lazy- </a:t>
            </a:r>
            <a:r>
              <a:rPr lang="en-US" sz="2325" dirty="0" err="1">
                <a:solidFill>
                  <a:srgbClr val="FFFF00"/>
                </a:solidFill>
              </a:rPr>
              <a:t>Haragan</a:t>
            </a:r>
            <a:endParaRPr lang="en-US" sz="2325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325" dirty="0">
                <a:solidFill>
                  <a:prstClr val="white"/>
                </a:solidFill>
              </a:rPr>
              <a:t>Godless- </a:t>
            </a:r>
            <a:r>
              <a:rPr lang="en-US" sz="2325" dirty="0">
                <a:solidFill>
                  <a:srgbClr val="FFFF00"/>
                </a:solidFill>
              </a:rPr>
              <a:t>sin </a:t>
            </a:r>
            <a:r>
              <a:rPr lang="en-US" sz="2325" dirty="0" err="1">
                <a:solidFill>
                  <a:srgbClr val="FFFF00"/>
                </a:solidFill>
              </a:rPr>
              <a:t>temor</a:t>
            </a:r>
            <a:r>
              <a:rPr lang="en-US" sz="2325" dirty="0">
                <a:solidFill>
                  <a:srgbClr val="FFFF00"/>
                </a:solidFill>
              </a:rPr>
              <a:t> a Dios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25" dirty="0">
                <a:solidFill>
                  <a:prstClr val="white"/>
                </a:solidFill>
              </a:rPr>
              <a:t>with a reputation as the town troublemaker.- </a:t>
            </a:r>
            <a:r>
              <a:rPr lang="en-US" sz="2325" dirty="0" err="1">
                <a:solidFill>
                  <a:srgbClr val="FFFF00"/>
                </a:solidFill>
              </a:rPr>
              <a:t>Buscapleitos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25" dirty="0">
                <a:solidFill>
                  <a:prstClr val="white"/>
                </a:solidFill>
              </a:rPr>
              <a:t>Alcoholic- </a:t>
            </a:r>
            <a:r>
              <a:rPr lang="en-US" sz="2325" dirty="0" err="1">
                <a:solidFill>
                  <a:srgbClr val="FFFF00"/>
                </a:solidFill>
              </a:rPr>
              <a:t>alcoholico</a:t>
            </a:r>
            <a:endParaRPr lang="en-US" sz="2325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325" dirty="0">
                <a:solidFill>
                  <a:prstClr val="white"/>
                </a:solidFill>
              </a:rPr>
              <a:t>viewed as having low moral character- </a:t>
            </a:r>
            <a:r>
              <a:rPr lang="en-US" sz="2325" dirty="0">
                <a:solidFill>
                  <a:srgbClr val="FFFF00"/>
                </a:solidFill>
              </a:rPr>
              <a:t>De </a:t>
            </a:r>
            <a:r>
              <a:rPr lang="en-US" sz="2325" dirty="0" err="1">
                <a:solidFill>
                  <a:srgbClr val="FFFF00"/>
                </a:solidFill>
              </a:rPr>
              <a:t>bajo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caracter</a:t>
            </a:r>
            <a:r>
              <a:rPr lang="en-US" sz="2325" dirty="0">
                <a:solidFill>
                  <a:srgbClr val="FFFF00"/>
                </a:solidFill>
              </a:rPr>
              <a:t> moral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25" dirty="0">
                <a:solidFill>
                  <a:prstClr val="white"/>
                </a:solidFill>
              </a:rPr>
              <a:t>married a woman who was much like himself- </a:t>
            </a:r>
            <a:r>
              <a:rPr lang="en-US" sz="2325" dirty="0">
                <a:solidFill>
                  <a:srgbClr val="FFFF00"/>
                </a:solidFill>
              </a:rPr>
              <a:t>se </a:t>
            </a:r>
            <a:r>
              <a:rPr lang="en-US" sz="2325" dirty="0" err="1">
                <a:solidFill>
                  <a:srgbClr val="FFFF00"/>
                </a:solidFill>
              </a:rPr>
              <a:t>caso</a:t>
            </a:r>
            <a:r>
              <a:rPr lang="en-US" sz="2325" dirty="0">
                <a:solidFill>
                  <a:srgbClr val="FFFF00"/>
                </a:solidFill>
              </a:rPr>
              <a:t> con </a:t>
            </a:r>
            <a:r>
              <a:rPr lang="en-US" sz="2325" dirty="0" err="1">
                <a:solidFill>
                  <a:srgbClr val="FFFF00"/>
                </a:solidFill>
              </a:rPr>
              <a:t>una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mujer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igual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que</a:t>
            </a:r>
            <a:r>
              <a:rPr lang="en-US" sz="2325" dirty="0">
                <a:solidFill>
                  <a:srgbClr val="FFFF00"/>
                </a:solidFill>
              </a:rPr>
              <a:t> 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25" dirty="0">
                <a:solidFill>
                  <a:prstClr val="white"/>
                </a:solidFill>
              </a:rPr>
              <a:t>six daughters and two sons- </a:t>
            </a:r>
            <a:r>
              <a:rPr lang="en-US" sz="2325" dirty="0" err="1">
                <a:solidFill>
                  <a:prstClr val="white"/>
                </a:solidFill>
              </a:rPr>
              <a:t>t</a:t>
            </a:r>
            <a:r>
              <a:rPr lang="en-US" sz="2325" dirty="0" err="1">
                <a:solidFill>
                  <a:srgbClr val="FFFF00"/>
                </a:solidFill>
              </a:rPr>
              <a:t>uvieron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seis</a:t>
            </a:r>
            <a:r>
              <a:rPr lang="en-US" sz="2325" dirty="0">
                <a:solidFill>
                  <a:srgbClr val="FFFF00"/>
                </a:solidFill>
              </a:rPr>
              <a:t> </a:t>
            </a:r>
            <a:r>
              <a:rPr lang="en-US" sz="2325" dirty="0" err="1">
                <a:solidFill>
                  <a:srgbClr val="FFFF00"/>
                </a:solidFill>
              </a:rPr>
              <a:t>hijas</a:t>
            </a:r>
            <a:r>
              <a:rPr lang="en-US" sz="2325" dirty="0">
                <a:solidFill>
                  <a:srgbClr val="FFFF00"/>
                </a:solidFill>
              </a:rPr>
              <a:t> y dos </a:t>
            </a:r>
            <a:r>
              <a:rPr lang="en-US" sz="2325" dirty="0" err="1">
                <a:solidFill>
                  <a:srgbClr val="FFFF00"/>
                </a:solidFill>
              </a:rPr>
              <a:t>hijos</a:t>
            </a:r>
            <a:endParaRPr lang="es-ES" sz="2325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4" y="1942107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738FE272-5450-4E2A-BCA6-C4D20320734D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86213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3232"/>
            <a:ext cx="2000250" cy="20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000250" cy="195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i4.dailyrecord.co.uk/incoming/article3427314.ece/ALTERNATES/s615/Domesticab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20002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914401"/>
            <a:ext cx="4686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prstClr val="white"/>
                </a:solidFill>
              </a:rPr>
              <a:t>sssss</a:t>
            </a:r>
            <a:endParaRPr lang="en-US" sz="2700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://kentuckykindred.files.wordpress.com/2011/07/s-edwards-number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16DDCF72-BB63-4F89-8065-2DD5A55B10F9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393292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31" y="902858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800100"/>
            <a:ext cx="4898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prstClr val="white"/>
                </a:solidFill>
              </a:rPr>
              <a:t>Aquí está lo que el informe revea- llevó sobre los aproximadamente 1.200 descendientes de esta pareja que estaban vivos por 1874:</a:t>
            </a:r>
          </a:p>
          <a:p>
            <a:pPr algn="ctr"/>
            <a:r>
              <a:rPr lang="es-ES" sz="2400" dirty="0">
                <a:solidFill>
                  <a:prstClr val="white"/>
                </a:solidFill>
              </a:rPr>
              <a:t>• 310 eran personas sin hogar.</a:t>
            </a:r>
          </a:p>
          <a:p>
            <a:pPr algn="ctr"/>
            <a:r>
              <a:rPr lang="es-ES" sz="2400" dirty="0">
                <a:solidFill>
                  <a:prstClr val="white"/>
                </a:solidFill>
              </a:rPr>
              <a:t>• 160 eran prostitutas.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6886" y="3442015"/>
            <a:ext cx="48495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50" dirty="0">
                <a:solidFill>
                  <a:srgbClr val="FFFF00"/>
                </a:solidFill>
              </a:rPr>
              <a:t>Here is what the report </a:t>
            </a:r>
            <a:r>
              <a:rPr lang="en-US" sz="2550" dirty="0" err="1">
                <a:solidFill>
                  <a:srgbClr val="FFFF00"/>
                </a:solidFill>
              </a:rPr>
              <a:t>revea</a:t>
            </a:r>
            <a:r>
              <a:rPr lang="en-US" sz="2550" dirty="0">
                <a:solidFill>
                  <a:srgbClr val="FFFF00"/>
                </a:solidFill>
              </a:rPr>
              <a:t>- led about the approximately 1,200 descendants of this couple who were alive by 1874:</a:t>
            </a:r>
          </a:p>
          <a:p>
            <a:pPr algn="ctr"/>
            <a:r>
              <a:rPr lang="en-US" sz="2550" dirty="0">
                <a:solidFill>
                  <a:srgbClr val="FFFF00"/>
                </a:solidFill>
              </a:rPr>
              <a:t>• 310 were homeless.</a:t>
            </a:r>
          </a:p>
          <a:p>
            <a:pPr algn="ctr"/>
            <a:r>
              <a:rPr lang="en-US" sz="2550" dirty="0">
                <a:solidFill>
                  <a:srgbClr val="FFFF00"/>
                </a:solidFill>
              </a:rPr>
              <a:t>• 160 were prostitutes.</a:t>
            </a: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4" y="1940526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6AC782-08B6-4E85-AC8F-835CF3CF25C9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136200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631" y="909529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800100"/>
            <a:ext cx="48987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700" dirty="0">
                <a:solidFill>
                  <a:prstClr val="white"/>
                </a:solidFill>
              </a:rPr>
              <a:t>180 sufrieron de abuso de alcohol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700" dirty="0">
                <a:solidFill>
                  <a:prstClr val="white"/>
                </a:solidFill>
              </a:rPr>
              <a:t>150 fueron criminales que pasaron tiempo en la </a:t>
            </a:r>
            <a:r>
              <a:rPr lang="es-ES" sz="2700" dirty="0" err="1">
                <a:solidFill>
                  <a:prstClr val="white"/>
                </a:solidFill>
              </a:rPr>
              <a:t>prision</a:t>
            </a:r>
            <a:r>
              <a:rPr lang="es-ES" sz="2700" dirty="0">
                <a:solidFill>
                  <a:prstClr val="white"/>
                </a:solidFill>
              </a:rPr>
              <a:t>, incluyendo siete por asesinato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886" y="3442015"/>
            <a:ext cx="4849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50" dirty="0">
                <a:solidFill>
                  <a:srgbClr val="FFFF00"/>
                </a:solidFill>
              </a:rPr>
              <a:t>• 180 suffered from drug or alcohol abuse.</a:t>
            </a:r>
          </a:p>
          <a:p>
            <a:pPr algn="ctr"/>
            <a:r>
              <a:rPr lang="en-US" sz="2850" dirty="0">
                <a:solidFill>
                  <a:srgbClr val="FFFF00"/>
                </a:solidFill>
              </a:rPr>
              <a:t>• 150 were criminals who spent time in prison, including seven for murder.</a:t>
            </a:r>
          </a:p>
          <a:p>
            <a:pPr algn="ctr"/>
            <a:endParaRPr lang="en-US" sz="255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4" y="1891770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A21667FB-8821-42F8-B825-4EAA55845B48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277661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631" y="914399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800100"/>
            <a:ext cx="4898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prstClr val="white"/>
                </a:solidFill>
              </a:rPr>
              <a:t>El reporte </a:t>
            </a:r>
            <a:r>
              <a:rPr lang="es-ES" sz="2400" dirty="0" err="1">
                <a:solidFill>
                  <a:prstClr val="white"/>
                </a:solidFill>
              </a:rPr>
              <a:t>encontro</a:t>
            </a:r>
            <a:r>
              <a:rPr lang="es-ES" sz="2400" dirty="0">
                <a:solidFill>
                  <a:prstClr val="white"/>
                </a:solidFill>
              </a:rPr>
              <a:t> que el Estado de Nueva York gasto $1.5 millones una cifra alta en ese tiempo en cuidado de sus descendientes y ninguno hizo una </a:t>
            </a:r>
            <a:r>
              <a:rPr lang="es-ES" sz="2400" dirty="0" err="1">
                <a:solidFill>
                  <a:prstClr val="white"/>
                </a:solidFill>
              </a:rPr>
              <a:t>aportacion</a:t>
            </a:r>
            <a:r>
              <a:rPr lang="es-ES" sz="2400" dirty="0">
                <a:solidFill>
                  <a:prstClr val="white"/>
                </a:solidFill>
              </a:rPr>
              <a:t> valiosa para la sociedad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886" y="3403328"/>
            <a:ext cx="4849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 report also found that the State of New York had spent $1.5 million—a shockingly high number at the time—to care for this line of descendants, and not one had made a significant contribution to society</a:t>
            </a: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4" y="1916327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C68F7B6-564A-43BA-8F3C-61DABCDCE5E7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420048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31" y="926307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800101"/>
            <a:ext cx="4898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white"/>
                </a:solidFill>
              </a:rPr>
              <a:t>Jonathan Edwards 1703.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700" dirty="0">
                <a:solidFill>
                  <a:prstClr val="white"/>
                </a:solidFill>
              </a:rPr>
              <a:t>Un hombre </a:t>
            </a:r>
            <a:r>
              <a:rPr lang="en-US" sz="2700" dirty="0" err="1">
                <a:solidFill>
                  <a:prstClr val="white"/>
                </a:solidFill>
              </a:rPr>
              <a:t>muy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2700" dirty="0" err="1">
                <a:solidFill>
                  <a:prstClr val="white"/>
                </a:solidFill>
              </a:rPr>
              <a:t>religioso</a:t>
            </a:r>
            <a:endParaRPr lang="en-US" sz="27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700" dirty="0" err="1">
                <a:solidFill>
                  <a:prstClr val="white"/>
                </a:solidFill>
              </a:rPr>
              <a:t>Vivio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2700" dirty="0" err="1">
                <a:solidFill>
                  <a:prstClr val="white"/>
                </a:solidFill>
              </a:rPr>
              <a:t>una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2700" dirty="0" err="1">
                <a:solidFill>
                  <a:prstClr val="white"/>
                </a:solidFill>
              </a:rPr>
              <a:t>vida</a:t>
            </a:r>
            <a:r>
              <a:rPr lang="en-US" sz="2700" dirty="0">
                <a:solidFill>
                  <a:prstClr val="white"/>
                </a:solidFill>
              </a:rPr>
              <a:t> con altos </a:t>
            </a:r>
            <a:r>
              <a:rPr lang="en-US" sz="2700" dirty="0" err="1">
                <a:solidFill>
                  <a:prstClr val="white"/>
                </a:solidFill>
              </a:rPr>
              <a:t>valores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2700" dirty="0" err="1">
                <a:solidFill>
                  <a:prstClr val="white"/>
                </a:solidFill>
              </a:rPr>
              <a:t>morales</a:t>
            </a:r>
            <a:endParaRPr lang="en-US" sz="27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700" dirty="0" err="1">
                <a:solidFill>
                  <a:prstClr val="white"/>
                </a:solidFill>
              </a:rPr>
              <a:t>Llego</a:t>
            </a:r>
            <a:r>
              <a:rPr lang="en-US" sz="2700" dirty="0">
                <a:solidFill>
                  <a:prstClr val="white"/>
                </a:solidFill>
              </a:rPr>
              <a:t> a </a:t>
            </a:r>
            <a:r>
              <a:rPr lang="en-US" sz="2700" dirty="0" err="1">
                <a:solidFill>
                  <a:prstClr val="white"/>
                </a:solidFill>
              </a:rPr>
              <a:t>ser</a:t>
            </a:r>
            <a:r>
              <a:rPr lang="en-US" sz="2700" dirty="0">
                <a:solidFill>
                  <a:prstClr val="white"/>
                </a:solidFill>
              </a:rPr>
              <a:t> un </a:t>
            </a:r>
            <a:r>
              <a:rPr lang="en-US" sz="2700" dirty="0" err="1">
                <a:solidFill>
                  <a:prstClr val="white"/>
                </a:solidFill>
              </a:rPr>
              <a:t>ministro</a:t>
            </a:r>
            <a:r>
              <a:rPr lang="en-US" sz="2700" dirty="0">
                <a:solidFill>
                  <a:prstClr val="white"/>
                </a:solidFill>
              </a:rPr>
              <a:t> un </a:t>
            </a:r>
            <a:r>
              <a:rPr lang="en-US" sz="2700" dirty="0" err="1">
                <a:solidFill>
                  <a:prstClr val="white"/>
                </a:solidFill>
              </a:rPr>
              <a:t>dedicado</a:t>
            </a:r>
            <a:r>
              <a:rPr lang="en-US" sz="2700" dirty="0">
                <a:solidFill>
                  <a:prstClr val="white"/>
                </a:solidFill>
              </a:rPr>
              <a:t> hombre de </a:t>
            </a:r>
            <a:r>
              <a:rPr lang="en-US" sz="2700" dirty="0" err="1">
                <a:solidFill>
                  <a:prstClr val="white"/>
                </a:solidFill>
              </a:rPr>
              <a:t>familia</a:t>
            </a:r>
            <a:endParaRPr lang="en-US" sz="2700" dirty="0">
              <a:solidFill>
                <a:prstClr val="white"/>
              </a:solidFill>
            </a:endParaRPr>
          </a:p>
          <a:p>
            <a:endParaRPr lang="en-US" sz="27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</a:rPr>
              <a:t>A deeply religious man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</a:rPr>
              <a:t>he lived a life of strong moral values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</a:rPr>
              <a:t>became a minister and a dedicated family man.</a:t>
            </a: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4" y="1891770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139FE2B-7708-44D3-BFA9-DA0D2EBE23C8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102636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31" y="914399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800100"/>
            <a:ext cx="4898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Se </a:t>
            </a:r>
            <a:r>
              <a:rPr lang="en-US" sz="2400" dirty="0" err="1">
                <a:solidFill>
                  <a:prstClr val="white"/>
                </a:solidFill>
              </a:rPr>
              <a:t>caso</a:t>
            </a:r>
            <a:r>
              <a:rPr lang="en-US" sz="2400" dirty="0">
                <a:solidFill>
                  <a:prstClr val="white"/>
                </a:solidFill>
              </a:rPr>
              <a:t> con </a:t>
            </a:r>
            <a:r>
              <a:rPr lang="en-US" sz="2400" dirty="0" err="1">
                <a:solidFill>
                  <a:prstClr val="white"/>
                </a:solidFill>
              </a:rPr>
              <a:t>una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mujer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llamada</a:t>
            </a:r>
            <a:r>
              <a:rPr lang="en-US" sz="2400" dirty="0">
                <a:solidFill>
                  <a:prstClr val="white"/>
                </a:solidFill>
              </a:rPr>
              <a:t> Sarah </a:t>
            </a:r>
            <a:r>
              <a:rPr lang="en-US" sz="2400" dirty="0" err="1">
                <a:solidFill>
                  <a:prstClr val="white"/>
                </a:solidFill>
              </a:rPr>
              <a:t>que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compartia</a:t>
            </a:r>
            <a:r>
              <a:rPr lang="en-US" sz="2400" dirty="0">
                <a:solidFill>
                  <a:prstClr val="white"/>
                </a:solidFill>
              </a:rPr>
              <a:t> los </a:t>
            </a:r>
            <a:r>
              <a:rPr lang="en-US" sz="2400" dirty="0" err="1">
                <a:solidFill>
                  <a:prstClr val="white"/>
                </a:solidFill>
              </a:rPr>
              <a:t>mismos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valores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morales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</a:rPr>
              <a:t>Tuvieron</a:t>
            </a:r>
            <a:r>
              <a:rPr lang="en-US" sz="2400" dirty="0">
                <a:solidFill>
                  <a:prstClr val="white"/>
                </a:solidFill>
              </a:rPr>
              <a:t> 11 </a:t>
            </a:r>
            <a:r>
              <a:rPr lang="en-US" sz="2400" dirty="0" err="1">
                <a:solidFill>
                  <a:prstClr val="white"/>
                </a:solidFill>
              </a:rPr>
              <a:t>hijos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Jonathan Edwards </a:t>
            </a:r>
            <a:r>
              <a:rPr lang="en-US" sz="2400" dirty="0" err="1">
                <a:solidFill>
                  <a:prstClr val="white"/>
                </a:solidFill>
              </a:rPr>
              <a:t>llego</a:t>
            </a:r>
            <a:r>
              <a:rPr lang="en-US" sz="2400" dirty="0">
                <a:solidFill>
                  <a:prstClr val="white"/>
                </a:solidFill>
              </a:rPr>
              <a:t> a </a:t>
            </a:r>
            <a:r>
              <a:rPr lang="en-US" sz="2400" dirty="0" err="1">
                <a:solidFill>
                  <a:prstClr val="white"/>
                </a:solidFill>
              </a:rPr>
              <a:t>ser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presidente</a:t>
            </a:r>
            <a:r>
              <a:rPr lang="en-US" sz="2400" dirty="0">
                <a:solidFill>
                  <a:prstClr val="white"/>
                </a:solidFill>
              </a:rPr>
              <a:t> de la </a:t>
            </a:r>
            <a:r>
              <a:rPr lang="en-US" sz="2400" dirty="0" err="1">
                <a:solidFill>
                  <a:prstClr val="white"/>
                </a:solidFill>
              </a:rPr>
              <a:t>Universida</a:t>
            </a:r>
            <a:r>
              <a:rPr lang="en-US" sz="2400" dirty="0">
                <a:solidFill>
                  <a:prstClr val="white"/>
                </a:solidFill>
              </a:rPr>
              <a:t> Princeton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He married a deeply religious woman named Sarah who shared his values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they had 11 children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Jonathan Edwards became the president of Princeton University. </a:t>
            </a:r>
            <a:endParaRPr lang="es-ES" sz="2400" dirty="0">
              <a:solidFill>
                <a:prstClr val="white"/>
              </a:solidFill>
            </a:endParaRP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4" y="1916327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C370C05-618C-43EA-A406-0E403F662905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220485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31" y="943085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1011601"/>
            <a:ext cx="489872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white"/>
                </a:solidFill>
              </a:rPr>
              <a:t>Esto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2700" dirty="0" err="1">
                <a:solidFill>
                  <a:prstClr val="white"/>
                </a:solidFill>
              </a:rPr>
              <a:t>fue</a:t>
            </a:r>
            <a:r>
              <a:rPr lang="en-US" sz="2700" dirty="0">
                <a:solidFill>
                  <a:prstClr val="white"/>
                </a:solidFill>
              </a:rPr>
              <a:t> lo </a:t>
            </a:r>
            <a:r>
              <a:rPr lang="en-US" sz="2700" dirty="0" err="1">
                <a:solidFill>
                  <a:prstClr val="white"/>
                </a:solidFill>
              </a:rPr>
              <a:t>que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2700" dirty="0" err="1">
                <a:solidFill>
                  <a:prstClr val="white"/>
                </a:solidFill>
              </a:rPr>
              <a:t>descubrieron</a:t>
            </a:r>
            <a:r>
              <a:rPr lang="en-US" sz="2700" dirty="0">
                <a:solidFill>
                  <a:prstClr val="white"/>
                </a:solidFill>
              </a:rPr>
              <a:t> los </a:t>
            </a:r>
            <a:r>
              <a:rPr lang="en-US" sz="2700" dirty="0" err="1">
                <a:solidFill>
                  <a:prstClr val="white"/>
                </a:solidFill>
              </a:rPr>
              <a:t>investigadores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2700" dirty="0" err="1">
                <a:solidFill>
                  <a:prstClr val="white"/>
                </a:solidFill>
              </a:rPr>
              <a:t>acerca</a:t>
            </a:r>
            <a:r>
              <a:rPr lang="en-US" sz="2700" dirty="0">
                <a:solidFill>
                  <a:prstClr val="white"/>
                </a:solidFill>
              </a:rPr>
              <a:t> de </a:t>
            </a:r>
            <a:r>
              <a:rPr lang="en-US" sz="2700" dirty="0" err="1">
                <a:solidFill>
                  <a:prstClr val="white"/>
                </a:solidFill>
              </a:rPr>
              <a:t>aproximadamente</a:t>
            </a:r>
            <a:r>
              <a:rPr lang="en-US" sz="2700" dirty="0">
                <a:solidFill>
                  <a:prstClr val="white"/>
                </a:solidFill>
              </a:rPr>
              <a:t> 1,400 </a:t>
            </a:r>
            <a:r>
              <a:rPr lang="en-US" sz="2700" dirty="0" err="1">
                <a:solidFill>
                  <a:prstClr val="white"/>
                </a:solidFill>
              </a:rPr>
              <a:t>descendientes</a:t>
            </a:r>
            <a:r>
              <a:rPr lang="en-US" sz="2700" dirty="0">
                <a:solidFill>
                  <a:prstClr val="white"/>
                </a:solidFill>
              </a:rPr>
              <a:t> de Jonathan y Sarah Edwards en 1874</a:t>
            </a:r>
          </a:p>
          <a:p>
            <a:endParaRPr lang="en-US" sz="2700" dirty="0">
              <a:solidFill>
                <a:prstClr val="white"/>
              </a:solidFill>
            </a:endParaRPr>
          </a:p>
          <a:p>
            <a:pPr algn="ctr"/>
            <a:r>
              <a:rPr lang="en-US" sz="2700" dirty="0">
                <a:solidFill>
                  <a:srgbClr val="FFFF00"/>
                </a:solidFill>
              </a:rPr>
              <a:t>Here is what researchers discovered about the approximately 1,400 descendants of Jonathan and Sarah Edwards by 1874:</a:t>
            </a:r>
            <a:endParaRPr lang="es-ES" sz="270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4" y="1947879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4C74F5C1-5443-4D39-8EED-6848F3D30EA1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311439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31" y="917918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1011601"/>
            <a:ext cx="4898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13 </a:t>
            </a:r>
            <a:r>
              <a:rPr lang="en-US" sz="2400" dirty="0" err="1">
                <a:solidFill>
                  <a:prstClr val="white"/>
                </a:solidFill>
              </a:rPr>
              <a:t>fueron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presidentes</a:t>
            </a:r>
            <a:r>
              <a:rPr lang="en-US" sz="2400" dirty="0">
                <a:solidFill>
                  <a:prstClr val="white"/>
                </a:solidFill>
              </a:rPr>
              <a:t> de </a:t>
            </a:r>
            <a:r>
              <a:rPr lang="en-US" sz="2400" dirty="0" err="1">
                <a:solidFill>
                  <a:prstClr val="white"/>
                </a:solidFill>
              </a:rPr>
              <a:t>colegios</a:t>
            </a:r>
            <a:endParaRPr lang="en-US" sz="2400" dirty="0">
              <a:solidFill>
                <a:prstClr val="white"/>
              </a:solidFill>
            </a:endParaRP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65 </a:t>
            </a:r>
            <a:r>
              <a:rPr lang="en-US" sz="2400" dirty="0" err="1">
                <a:solidFill>
                  <a:prstClr val="white"/>
                </a:solidFill>
              </a:rPr>
              <a:t>fueron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profesores</a:t>
            </a:r>
            <a:r>
              <a:rPr lang="en-US" sz="2400" dirty="0">
                <a:solidFill>
                  <a:prstClr val="white"/>
                </a:solidFill>
              </a:rPr>
              <a:t> de </a:t>
            </a:r>
            <a:r>
              <a:rPr lang="en-US" sz="2400" dirty="0" err="1">
                <a:solidFill>
                  <a:prstClr val="white"/>
                </a:solidFill>
              </a:rPr>
              <a:t>colegio</a:t>
            </a:r>
            <a:endParaRPr lang="en-US" sz="2400" dirty="0">
              <a:solidFill>
                <a:prstClr val="white"/>
              </a:solidFill>
            </a:endParaRP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100 </a:t>
            </a:r>
            <a:r>
              <a:rPr lang="en-US" sz="2400" dirty="0" err="1">
                <a:solidFill>
                  <a:prstClr val="white"/>
                </a:solidFill>
              </a:rPr>
              <a:t>fueron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abogados</a:t>
            </a:r>
            <a:endParaRPr lang="en-US" sz="2400" dirty="0">
              <a:solidFill>
                <a:prstClr val="white"/>
              </a:solidFill>
            </a:endParaRP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32 </a:t>
            </a:r>
            <a:r>
              <a:rPr lang="en-US" sz="2400" dirty="0" err="1">
                <a:solidFill>
                  <a:prstClr val="white"/>
                </a:solidFill>
              </a:rPr>
              <a:t>fueron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jueces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estatales</a:t>
            </a:r>
            <a:endParaRPr lang="en-US" sz="2400" dirty="0">
              <a:solidFill>
                <a:prstClr val="white"/>
              </a:solidFill>
            </a:endParaRP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85 </a:t>
            </a:r>
            <a:r>
              <a:rPr lang="en-US" sz="2400" dirty="0" err="1">
                <a:solidFill>
                  <a:prstClr val="white"/>
                </a:solidFill>
              </a:rPr>
              <a:t>fueron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autores</a:t>
            </a:r>
            <a:r>
              <a:rPr lang="en-US" sz="2400" dirty="0">
                <a:solidFill>
                  <a:prstClr val="white"/>
                </a:solidFill>
              </a:rPr>
              <a:t> de </a:t>
            </a:r>
            <a:r>
              <a:rPr lang="en-US" sz="2400" dirty="0" err="1">
                <a:solidFill>
                  <a:prstClr val="white"/>
                </a:solidFill>
              </a:rPr>
              <a:t>libros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clasicos</a:t>
            </a:r>
            <a:endParaRPr lang="en-US" sz="2400" dirty="0">
              <a:solidFill>
                <a:prstClr val="white"/>
              </a:solidFill>
            </a:endParaRP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13 were college presidents.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65 were college professors.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100 were attorneys.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32 were state judges.</a:t>
            </a:r>
          </a:p>
          <a:p>
            <a:pPr marL="428625" indent="-428625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85 were authors of classic books.</a:t>
            </a: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4" y="1947879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6B2064E5-49AC-48D4-AB5A-705BBD6971DD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140758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parenting fail gif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395" y="914399"/>
            <a:ext cx="2171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prstClr val="black"/>
                </a:solidFill>
              </a:rPr>
              <a:t>Equilibrio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desequilibrio</a:t>
            </a:r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dirty="0">
                <a:solidFill>
                  <a:prstClr val="black"/>
                </a:solidFill>
              </a:rPr>
              <a:t>Balance and unbalance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274" y="1011601"/>
            <a:ext cx="4898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66 </a:t>
            </a:r>
            <a:r>
              <a:rPr lang="en-US" sz="2400" dirty="0" err="1">
                <a:solidFill>
                  <a:prstClr val="white"/>
                </a:solidFill>
              </a:rPr>
              <a:t>fueron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doctores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80 </a:t>
            </a:r>
            <a:r>
              <a:rPr lang="en-US" sz="2400" dirty="0" err="1">
                <a:solidFill>
                  <a:prstClr val="white"/>
                </a:solidFill>
              </a:rPr>
              <a:t>tuvieron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puestos</a:t>
            </a:r>
            <a:r>
              <a:rPr lang="en-US" sz="2400" dirty="0">
                <a:solidFill>
                  <a:prstClr val="white"/>
                </a:solidFill>
              </a:rPr>
              <a:t> politicos </a:t>
            </a:r>
            <a:r>
              <a:rPr lang="en-US" sz="2400" dirty="0" err="1">
                <a:solidFill>
                  <a:prstClr val="white"/>
                </a:solidFill>
              </a:rPr>
              <a:t>incluyendo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tres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gobernadores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estatales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3 </a:t>
            </a:r>
            <a:r>
              <a:rPr lang="en-US" sz="2400" dirty="0" err="1">
                <a:solidFill>
                  <a:prstClr val="white"/>
                </a:solidFill>
              </a:rPr>
              <a:t>fueron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senadores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estatales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1 </a:t>
            </a:r>
            <a:r>
              <a:rPr lang="en-US" sz="2400" dirty="0" err="1">
                <a:solidFill>
                  <a:prstClr val="white"/>
                </a:solidFill>
              </a:rPr>
              <a:t>llego</a:t>
            </a:r>
            <a:r>
              <a:rPr lang="en-US" sz="2400" dirty="0">
                <a:solidFill>
                  <a:prstClr val="white"/>
                </a:solidFill>
              </a:rPr>
              <a:t> a </a:t>
            </a:r>
            <a:r>
              <a:rPr lang="en-US" sz="2400" dirty="0" err="1">
                <a:solidFill>
                  <a:prstClr val="white"/>
                </a:solidFill>
              </a:rPr>
              <a:t>ser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vicepresidente</a:t>
            </a:r>
            <a:r>
              <a:rPr lang="en-US" sz="2400" dirty="0">
                <a:solidFill>
                  <a:prstClr val="white"/>
                </a:solidFill>
              </a:rPr>
              <a:t> de los </a:t>
            </a:r>
            <a:r>
              <a:rPr lang="en-US" sz="2400" dirty="0" err="1">
                <a:solidFill>
                  <a:prstClr val="white"/>
                </a:solidFill>
              </a:rPr>
              <a:t>Estados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Unidos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66 were physicians.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80 held political offices, including three state governors.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3 were state senators.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 became vice president of the United States.</a:t>
            </a:r>
          </a:p>
        </p:txBody>
      </p:sp>
      <p:pic>
        <p:nvPicPr>
          <p:cNvPr id="8" name="Picture 2" descr="http://4.bp.blogspot.com/_8RGuaohlm2o/SWE9z2XBZ1I/AAAAAAAACBk/noIfGFV_QDY/s400/genealog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4" y="1916327"/>
            <a:ext cx="1983594" cy="3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BD2293A-3E84-409A-8C99-A25AE2ADA722}"/>
              </a:ext>
            </a:extLst>
          </p:cNvPr>
          <p:cNvSpPr txBox="1"/>
          <p:nvPr/>
        </p:nvSpPr>
        <p:spPr>
          <a:xfrm>
            <a:off x="6414053" y="6406984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bg1"/>
                </a:solidFill>
              </a:rPr>
              <a:t>www.corderoyleon.com</a:t>
            </a:r>
          </a:p>
        </p:txBody>
      </p:sp>
    </p:spTree>
    <p:extLst>
      <p:ext uri="{BB962C8B-B14F-4D97-AF65-F5344CB8AC3E}">
        <p14:creationId xmlns:p14="http://schemas.microsoft.com/office/powerpoint/2010/main" val="3420853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710</Words>
  <Application>Microsoft Office PowerPoint</Application>
  <PresentationFormat>On-screen Show (4:3)</PresentationFormat>
  <Paragraphs>167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otto marquez</dc:creator>
  <cp:lastModifiedBy>otto marquez</cp:lastModifiedBy>
  <cp:revision>2</cp:revision>
  <dcterms:created xsi:type="dcterms:W3CDTF">2017-04-12T20:07:22Z</dcterms:created>
  <dcterms:modified xsi:type="dcterms:W3CDTF">2021-05-31T22:45:35Z</dcterms:modified>
</cp:coreProperties>
</file>